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7" r:id="rId14"/>
    <p:sldId id="268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C37D2291-FC98-4355-B2C3-F226B2659E76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2291-FC98-4355-B2C3-F226B2659E76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2291-FC98-4355-B2C3-F226B2659E76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2291-FC98-4355-B2C3-F226B2659E76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C37D2291-FC98-4355-B2C3-F226B2659E76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2291-FC98-4355-B2C3-F226B2659E76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2291-FC98-4355-B2C3-F226B2659E76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2291-FC98-4355-B2C3-F226B2659E76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2291-FC98-4355-B2C3-F226B2659E76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2291-FC98-4355-B2C3-F226B2659E76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2291-FC98-4355-B2C3-F226B2659E76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37D2291-FC98-4355-B2C3-F226B2659E76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1496B77-BFC4-4342-B5DD-6A48E5D23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embryology.med.unsw.edu.au/Notes/images/rbc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hyperlink" Target="http://programs.northlandcollege.edu/biology/Biology1111/animations/dissolve.html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3886200"/>
            <a:ext cx="70104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Cell Biology:</a:t>
            </a:r>
            <a:br>
              <a:rPr lang="en-US" dirty="0" smtClean="0"/>
            </a:br>
            <a:r>
              <a:rPr lang="en-US" sz="2700" dirty="0" smtClean="0"/>
              <a:t>Cell Compounds and Biological Molecules</a:t>
            </a:r>
            <a:endParaRPr lang="en-US" sz="27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 1 – Chemistry of Water</a:t>
            </a:r>
            <a:endParaRPr lang="en-US" dirty="0"/>
          </a:p>
        </p:txBody>
      </p:sp>
      <p:pic>
        <p:nvPicPr>
          <p:cNvPr id="4" name="Picture 3" descr="water-drople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28600"/>
            <a:ext cx="441960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is a solvent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Due to it’s polarity, water </a:t>
            </a:r>
            <a:r>
              <a:rPr lang="en-US" b="1" dirty="0" smtClean="0"/>
              <a:t>facilitates</a:t>
            </a:r>
            <a:r>
              <a:rPr lang="en-US" dirty="0" smtClean="0"/>
              <a:t> chemical reactions</a:t>
            </a:r>
          </a:p>
          <a:p>
            <a:r>
              <a:rPr lang="en-US" dirty="0" smtClean="0"/>
              <a:t>It </a:t>
            </a:r>
            <a:r>
              <a:rPr lang="en-US" b="1" dirty="0" smtClean="0"/>
              <a:t>dissolves</a:t>
            </a:r>
            <a:r>
              <a:rPr lang="en-US" dirty="0" smtClean="0"/>
              <a:t> a great number of substances, which are then called </a:t>
            </a:r>
            <a:r>
              <a:rPr lang="en-US" b="1" dirty="0" smtClean="0"/>
              <a:t>solutes</a:t>
            </a:r>
          </a:p>
          <a:p>
            <a:r>
              <a:rPr lang="en-US" dirty="0" smtClean="0"/>
              <a:t>Solutes that are </a:t>
            </a:r>
            <a:r>
              <a:rPr lang="en-US" b="1" dirty="0" smtClean="0"/>
              <a:t>polar</a:t>
            </a:r>
            <a:r>
              <a:rPr lang="en-US" dirty="0" smtClean="0"/>
              <a:t> dissolve much more </a:t>
            </a:r>
            <a:r>
              <a:rPr lang="en-US" b="1" dirty="0" smtClean="0"/>
              <a:t>easily</a:t>
            </a:r>
            <a:r>
              <a:rPr lang="en-US" dirty="0" smtClean="0"/>
              <a:t> than non-polar solutes</a:t>
            </a:r>
          </a:p>
          <a:p>
            <a:r>
              <a:rPr lang="en-US" dirty="0" smtClean="0"/>
              <a:t>For example, when </a:t>
            </a:r>
            <a:r>
              <a:rPr lang="en-US" b="1" dirty="0" smtClean="0"/>
              <a:t>ionic salts </a:t>
            </a:r>
            <a:r>
              <a:rPr lang="en-US" dirty="0" smtClean="0"/>
              <a:t>(such as </a:t>
            </a:r>
            <a:r>
              <a:rPr lang="en-US" dirty="0" err="1" smtClean="0"/>
              <a:t>NaCl</a:t>
            </a:r>
            <a:r>
              <a:rPr lang="en-US" dirty="0" smtClean="0"/>
              <a:t>), are put into water, the </a:t>
            </a:r>
            <a:r>
              <a:rPr lang="en-US" b="1" dirty="0" smtClean="0"/>
              <a:t>negative</a:t>
            </a:r>
            <a:r>
              <a:rPr lang="en-US" dirty="0" smtClean="0"/>
              <a:t> ends of the water molecules are attracted to the sodium ions, and the </a:t>
            </a:r>
            <a:r>
              <a:rPr lang="en-US" b="1" dirty="0" smtClean="0"/>
              <a:t>positive</a:t>
            </a:r>
            <a:r>
              <a:rPr lang="en-US" dirty="0" smtClean="0"/>
              <a:t> ends are attracted to the chloride ions</a:t>
            </a:r>
          </a:p>
          <a:p>
            <a:r>
              <a:rPr lang="en-US" dirty="0" smtClean="0"/>
              <a:t>This causes the sodium ions and chloride ions to </a:t>
            </a:r>
            <a:r>
              <a:rPr lang="en-US" b="1" dirty="0" smtClean="0"/>
              <a:t>separate</a:t>
            </a:r>
            <a:r>
              <a:rPr lang="en-US" dirty="0" smtClean="0"/>
              <a:t>, or dissolve, in 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embryology.med.unsw.edu.au/Notes/images/rbcsm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479" y="5553075"/>
            <a:ext cx="2003521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is a solvent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dirty="0" smtClean="0">
              <a:hlinkClick r:id="rId4"/>
            </a:endParaRPr>
          </a:p>
          <a:p>
            <a:endParaRPr lang="en-US" dirty="0" smtClean="0">
              <a:hlinkClick r:id="rId4"/>
            </a:endParaRPr>
          </a:p>
          <a:p>
            <a:endParaRPr lang="en-US" dirty="0" smtClean="0">
              <a:hlinkClick r:id="rId4"/>
            </a:endParaRPr>
          </a:p>
          <a:p>
            <a:endParaRPr lang="en-US" dirty="0" smtClean="0">
              <a:hlinkClick r:id="rId4"/>
            </a:endParaRPr>
          </a:p>
          <a:p>
            <a:endParaRPr lang="en-US" dirty="0" smtClean="0">
              <a:hlinkClick r:id="rId4"/>
            </a:endParaRPr>
          </a:p>
          <a:p>
            <a:r>
              <a:rPr lang="en-US" dirty="0" smtClean="0">
                <a:hlinkClick r:id="rId4"/>
              </a:rPr>
              <a:t>http://programs.northlandcollege.edu/biology/Biology1111/animations/dissolve.html</a:t>
            </a:r>
            <a:endParaRPr lang="en-US" dirty="0" smtClean="0"/>
          </a:p>
          <a:p>
            <a:r>
              <a:rPr lang="en-US" dirty="0" smtClean="0"/>
              <a:t>Since blood is mainly water, the ability of water to dissolve and transport substances greatly aids in bringing about necessary </a:t>
            </a:r>
            <a:r>
              <a:rPr lang="en-US" b="1" dirty="0" smtClean="0"/>
              <a:t>chemical reactions in the body.</a:t>
            </a:r>
          </a:p>
          <a:p>
            <a:endParaRPr lang="en-US" dirty="0"/>
          </a:p>
        </p:txBody>
      </p:sp>
      <p:pic>
        <p:nvPicPr>
          <p:cNvPr id="4" name="Picture 3" descr="textfp023_water_is_a_so_c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9800" y="1219200"/>
            <a:ext cx="4876800" cy="2127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regulates temperature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5638800" cy="5334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Water can help regulate temperature because of its </a:t>
            </a:r>
            <a:r>
              <a:rPr lang="en-US" b="1" dirty="0" smtClean="0"/>
              <a:t>high heat capacity </a:t>
            </a:r>
            <a:r>
              <a:rPr lang="en-US" dirty="0" smtClean="0"/>
              <a:t>(ability to </a:t>
            </a:r>
            <a:r>
              <a:rPr lang="en-US" b="1" dirty="0" smtClean="0"/>
              <a:t>absorb heat energy </a:t>
            </a:r>
            <a:r>
              <a:rPr lang="en-US" dirty="0" smtClean="0"/>
              <a:t>without a great change in temperature)</a:t>
            </a:r>
          </a:p>
          <a:p>
            <a:r>
              <a:rPr lang="en-US" dirty="0" smtClean="0"/>
              <a:t>This is due to the many </a:t>
            </a:r>
            <a:r>
              <a:rPr lang="en-US" b="1" dirty="0" smtClean="0"/>
              <a:t>hydrogen bonds</a:t>
            </a:r>
            <a:r>
              <a:rPr lang="en-US" dirty="0" smtClean="0"/>
              <a:t> that link water molecules together</a:t>
            </a:r>
          </a:p>
          <a:p>
            <a:r>
              <a:rPr lang="en-US" dirty="0" smtClean="0"/>
              <a:t>In hot weather, water warms slowly, and in winter it releases heat slowly</a:t>
            </a:r>
          </a:p>
          <a:p>
            <a:r>
              <a:rPr lang="en-US" dirty="0" smtClean="0"/>
              <a:t>This property helps us regulate body temperature in different temperatures (our body is over </a:t>
            </a:r>
            <a:r>
              <a:rPr lang="en-US" b="1" dirty="0" smtClean="0"/>
              <a:t>70% water</a:t>
            </a:r>
            <a:r>
              <a:rPr lang="en-US" dirty="0" smtClean="0"/>
              <a:t>!)</a:t>
            </a:r>
          </a:p>
          <a:p>
            <a:endParaRPr lang="en-US" dirty="0"/>
          </a:p>
        </p:txBody>
      </p:sp>
      <p:pic>
        <p:nvPicPr>
          <p:cNvPr id="5" name="Picture 4" descr="waterhuman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1524000"/>
            <a:ext cx="2667000" cy="45866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regulates temperature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As a liquid </a:t>
            </a:r>
            <a:r>
              <a:rPr lang="en-US" b="1" dirty="0" smtClean="0"/>
              <a:t>evaporates</a:t>
            </a:r>
            <a:r>
              <a:rPr lang="en-US" dirty="0" smtClean="0"/>
              <a:t>, the surface of the liquid that remains behind cools – called </a:t>
            </a:r>
            <a:r>
              <a:rPr lang="en-US" b="1" dirty="0" smtClean="0"/>
              <a:t>evaporative cooling</a:t>
            </a:r>
          </a:p>
          <a:p>
            <a:pPr marL="274320" lvl="1">
              <a:spcBef>
                <a:spcPts val="600"/>
              </a:spcBef>
              <a:buClr>
                <a:schemeClr val="accent1"/>
              </a:buClr>
            </a:pPr>
            <a:r>
              <a:rPr lang="en-US" altLang="en-US" sz="2600" dirty="0" smtClean="0">
                <a:solidFill>
                  <a:srgbClr val="000000"/>
                </a:solidFill>
              </a:rPr>
              <a:t>This occurs because the most </a:t>
            </a:r>
            <a:r>
              <a:rPr lang="en-US" altLang="en-US" sz="2600" b="1" dirty="0" smtClean="0">
                <a:solidFill>
                  <a:srgbClr val="000000"/>
                </a:solidFill>
              </a:rPr>
              <a:t>energetic</a:t>
            </a:r>
            <a:r>
              <a:rPr lang="en-US" altLang="en-US" sz="2600" dirty="0" smtClean="0">
                <a:solidFill>
                  <a:srgbClr val="000000"/>
                </a:solidFill>
              </a:rPr>
              <a:t> molecules are the most likely to evaporate, leaving the </a:t>
            </a:r>
            <a:r>
              <a:rPr lang="en-US" altLang="en-US" sz="2600" b="1" dirty="0" smtClean="0">
                <a:solidFill>
                  <a:srgbClr val="000000"/>
                </a:solidFill>
              </a:rPr>
              <a:t>lower kinetic energy</a:t>
            </a:r>
            <a:r>
              <a:rPr lang="en-US" altLang="en-US" sz="2600" dirty="0" smtClean="0">
                <a:solidFill>
                  <a:srgbClr val="000000"/>
                </a:solidFill>
              </a:rPr>
              <a:t> molecules behind</a:t>
            </a:r>
            <a:endParaRPr lang="en-US" altLang="en-US" sz="2600" dirty="0" smtClean="0"/>
          </a:p>
          <a:p>
            <a:r>
              <a:rPr lang="en-US" b="1" dirty="0" smtClean="0"/>
              <a:t>Example: </a:t>
            </a:r>
            <a:r>
              <a:rPr lang="en-US" dirty="0" smtClean="0"/>
              <a:t>oceans keep surrounding land masses cool in summer, warm in winter</a:t>
            </a:r>
          </a:p>
          <a:p>
            <a:r>
              <a:rPr lang="en-US" b="1" dirty="0" smtClean="0"/>
              <a:t>Example: </a:t>
            </a:r>
            <a:r>
              <a:rPr lang="en-US" dirty="0" smtClean="0"/>
              <a:t>Body systems are mainly water, so bodies tend to keep fairly constant temperature despite changing external conditions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Ice is less dense than liquid water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191000" y="1219200"/>
            <a:ext cx="4495800" cy="493776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Therefore, ice forms on top of water, </a:t>
            </a:r>
            <a:r>
              <a:rPr lang="en-US" b="1" dirty="0" smtClean="0"/>
              <a:t>insulating</a:t>
            </a:r>
            <a:r>
              <a:rPr lang="en-US" dirty="0" smtClean="0"/>
              <a:t> lower levels. This allows living things to function </a:t>
            </a:r>
            <a:r>
              <a:rPr lang="en-US" b="1" dirty="0" smtClean="0"/>
              <a:t>beneath</a:t>
            </a:r>
            <a:r>
              <a:rPr lang="en-US" dirty="0" smtClean="0"/>
              <a:t> the ice</a:t>
            </a:r>
          </a:p>
          <a:p>
            <a:r>
              <a:rPr lang="en-US" dirty="0" smtClean="0"/>
              <a:t>If ice was more dense than liquid water, it would </a:t>
            </a:r>
            <a:r>
              <a:rPr lang="en-US" b="1" dirty="0" smtClean="0"/>
              <a:t>sink</a:t>
            </a:r>
            <a:r>
              <a:rPr lang="en-US" dirty="0" smtClean="0"/>
              <a:t> to the bottom and push more water upwards to freeze</a:t>
            </a:r>
          </a:p>
          <a:p>
            <a:r>
              <a:rPr lang="en-US" dirty="0" smtClean="0"/>
              <a:t>If ice sank, all water would eventually </a:t>
            </a:r>
            <a:r>
              <a:rPr lang="en-US" b="1" dirty="0" smtClean="0"/>
              <a:t>freeze solid</a:t>
            </a:r>
          </a:p>
          <a:p>
            <a:endParaRPr lang="en-US" dirty="0" smtClean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447800"/>
            <a:ext cx="3733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-water-transparent-design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Water is transparent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3200" dirty="0" smtClean="0"/>
              <a:t>Allows light to </a:t>
            </a:r>
            <a:r>
              <a:rPr lang="en-US" sz="3200" b="1" dirty="0" smtClean="0"/>
              <a:t>penetrate </a:t>
            </a:r>
            <a:r>
              <a:rPr lang="en-US" sz="3200" dirty="0" smtClean="0"/>
              <a:t>well into water bodies to the </a:t>
            </a:r>
            <a:r>
              <a:rPr lang="en-US" sz="3200" b="1" dirty="0" smtClean="0"/>
              <a:t>organisms</a:t>
            </a:r>
            <a:r>
              <a:rPr lang="en-US" sz="3200" dirty="0" smtClean="0"/>
              <a:t> below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dhesion-cohesion-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0" y="1981200"/>
            <a:ext cx="1752600" cy="28229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is cohesive and adhesive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219200"/>
            <a:ext cx="7543800" cy="493776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Cohesion</a:t>
            </a:r>
            <a:r>
              <a:rPr lang="en-US" dirty="0" smtClean="0"/>
              <a:t> means water molecules stick to </a:t>
            </a:r>
            <a:r>
              <a:rPr lang="en-US" b="1" dirty="0" smtClean="0"/>
              <a:t>each other</a:t>
            </a:r>
          </a:p>
          <a:p>
            <a:pPr lvl="1"/>
            <a:r>
              <a:rPr lang="en-US" dirty="0" smtClean="0"/>
              <a:t>This is evident because water flows freely, yet water molecules don’t separate from each other</a:t>
            </a:r>
          </a:p>
          <a:p>
            <a:pPr lvl="1"/>
            <a:r>
              <a:rPr lang="en-US" dirty="0" smtClean="0"/>
              <a:t>Cohesion plays a major role in the transport of water against gravity in plants</a:t>
            </a:r>
          </a:p>
          <a:p>
            <a:r>
              <a:rPr lang="en-US" b="1" dirty="0" smtClean="0"/>
              <a:t>Adhesion</a:t>
            </a:r>
            <a:r>
              <a:rPr lang="en-US" dirty="0" smtClean="0"/>
              <a:t> means that water molecules stick to </a:t>
            </a:r>
            <a:r>
              <a:rPr lang="en-US" b="1" dirty="0" smtClean="0"/>
              <a:t>other surfaces</a:t>
            </a:r>
          </a:p>
          <a:p>
            <a:pPr lvl="1"/>
            <a:r>
              <a:rPr lang="en-US" dirty="0" smtClean="0"/>
              <a:t>This keeps surfaces moist and lubricated</a:t>
            </a:r>
          </a:p>
          <a:p>
            <a:pPr lvl="1"/>
            <a:r>
              <a:rPr lang="en-US" dirty="0" smtClean="0"/>
              <a:t>Diffusion of gases occurs much more efficiently across moist surfaces</a:t>
            </a:r>
          </a:p>
          <a:p>
            <a:pPr lvl="1"/>
            <a:r>
              <a:rPr lang="en-US" dirty="0" smtClean="0"/>
              <a:t>Adhesion also assists in the transport of water against gravity in plants as water adheres to the walls of vessels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/>
          <a:srcRect l="6000" r="10001"/>
          <a:stretch>
            <a:fillRect/>
          </a:stretch>
        </p:blipFill>
        <p:spPr bwMode="auto">
          <a:xfrm>
            <a:off x="6172200" y="4267200"/>
            <a:ext cx="2690271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has a high surface tension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29200"/>
          </a:xfrm>
        </p:spPr>
        <p:txBody>
          <a:bodyPr/>
          <a:lstStyle/>
          <a:p>
            <a:r>
              <a:rPr lang="en-US" b="1" dirty="0" smtClean="0"/>
              <a:t>Surface tension </a:t>
            </a:r>
            <a:r>
              <a:rPr lang="en-US" dirty="0" smtClean="0"/>
              <a:t>is a measure of the </a:t>
            </a:r>
            <a:r>
              <a:rPr lang="en-US" b="1" dirty="0" smtClean="0"/>
              <a:t>force</a:t>
            </a:r>
            <a:r>
              <a:rPr lang="en-US" dirty="0" smtClean="0"/>
              <a:t> required to stretch or </a:t>
            </a:r>
            <a:r>
              <a:rPr lang="en-US" b="1" dirty="0" smtClean="0"/>
              <a:t>break the surface </a:t>
            </a:r>
            <a:r>
              <a:rPr lang="en-US" dirty="0" smtClean="0"/>
              <a:t>of a liquid</a:t>
            </a:r>
          </a:p>
          <a:p>
            <a:r>
              <a:rPr lang="en-US" dirty="0" smtClean="0"/>
              <a:t>Is related to </a:t>
            </a:r>
            <a:r>
              <a:rPr lang="en-US" b="1" dirty="0" smtClean="0"/>
              <a:t>cohesion</a:t>
            </a:r>
          </a:p>
          <a:p>
            <a:r>
              <a:rPr lang="en-US" dirty="0" smtClean="0"/>
              <a:t>Water has a higher surface tension than most other liquids because </a:t>
            </a:r>
            <a:r>
              <a:rPr lang="en-US" b="1" dirty="0" smtClean="0"/>
              <a:t>hydrogen bonds </a:t>
            </a:r>
            <a:r>
              <a:rPr lang="en-US" dirty="0" smtClean="0"/>
              <a:t>between molecules </a:t>
            </a:r>
            <a:r>
              <a:rPr lang="en-US" b="1" dirty="0" smtClean="0"/>
              <a:t>resist</a:t>
            </a:r>
            <a:r>
              <a:rPr lang="en-US" dirty="0" smtClean="0"/>
              <a:t> stretching or breaking</a:t>
            </a:r>
          </a:p>
          <a:p>
            <a:r>
              <a:rPr lang="en-US" dirty="0" smtClean="0"/>
              <a:t>Some animals can stand, walk, or run on the surface of the water because of the surface tension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Read pg. 24-28 – Chemistry/properties of Water</a:t>
            </a:r>
          </a:p>
          <a:p>
            <a:r>
              <a:rPr lang="en-US" dirty="0" smtClean="0"/>
              <a:t>Read pg. 29-30 – Acids, bases, buffers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Describe characteristics of water and its role in biological systems, including:</a:t>
            </a:r>
          </a:p>
          <a:p>
            <a:pPr lvl="1"/>
            <a:r>
              <a:rPr lang="en-US" dirty="0" smtClean="0"/>
              <a:t>Describe the role of water as a solvent, temperature regulator, and lubricant</a:t>
            </a:r>
          </a:p>
          <a:p>
            <a:pPr lvl="1"/>
            <a:r>
              <a:rPr lang="en-US" dirty="0" smtClean="0"/>
              <a:t>Describe how the polarity of the water molecule results in hydrogen bonding</a:t>
            </a:r>
          </a:p>
        </p:txBody>
      </p:sp>
      <p:pic>
        <p:nvPicPr>
          <p:cNvPr id="4" name="Picture 3" descr="400_F_9615672_6CXkDXqJa3cM6zpOZbASLwJ5vHcp8ZM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3200400"/>
            <a:ext cx="2450211" cy="299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Chemistry of Water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Why do we care about water chemistry in a Biology course?</a:t>
            </a:r>
          </a:p>
          <a:p>
            <a:pPr lvl="1"/>
            <a:r>
              <a:rPr lang="en-US" dirty="0" smtClean="0"/>
              <a:t>1) The first cells </a:t>
            </a:r>
            <a:r>
              <a:rPr lang="en-US" b="1" dirty="0" smtClean="0"/>
              <a:t>evolved</a:t>
            </a:r>
            <a:r>
              <a:rPr lang="en-US" dirty="0" smtClean="0"/>
              <a:t> in water</a:t>
            </a:r>
          </a:p>
          <a:p>
            <a:pPr lvl="1"/>
            <a:r>
              <a:rPr lang="en-US" dirty="0" smtClean="0"/>
              <a:t>2) All living things are </a:t>
            </a:r>
            <a:r>
              <a:rPr lang="en-US" b="1" dirty="0" smtClean="0"/>
              <a:t>70-90%</a:t>
            </a:r>
            <a:r>
              <a:rPr lang="en-US" dirty="0" smtClean="0"/>
              <a:t> water</a:t>
            </a:r>
          </a:p>
          <a:p>
            <a:pPr lvl="1"/>
            <a:r>
              <a:rPr lang="en-US" dirty="0" smtClean="0"/>
              <a:t>3) Due to hydrogen bonding, water molecules cling together which raises the melting and boiling points.  Without hydrogen bonding, most water on the Earth would be steam, making life unlikely</a:t>
            </a:r>
          </a:p>
          <a:p>
            <a:pPr lvl="1"/>
            <a:r>
              <a:rPr lang="en-US" dirty="0" smtClean="0"/>
              <a:t>These and other unique properties of water make it </a:t>
            </a:r>
            <a:r>
              <a:rPr lang="en-US" b="1" dirty="0" smtClean="0"/>
              <a:t>essential</a:t>
            </a:r>
            <a:r>
              <a:rPr lang="en-US" dirty="0" smtClean="0"/>
              <a:t> to the existence of life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 Compounds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the formation of </a:t>
            </a:r>
            <a:r>
              <a:rPr lang="en-US" b="1" dirty="0" smtClean="0"/>
              <a:t>chemical compounds</a:t>
            </a:r>
            <a:r>
              <a:rPr lang="en-US" dirty="0" smtClean="0"/>
              <a:t>, both organic or inorganic, atoms must bond together to form </a:t>
            </a:r>
            <a:r>
              <a:rPr lang="en-US" b="1" dirty="0" smtClean="0"/>
              <a:t>stable structures</a:t>
            </a:r>
          </a:p>
          <a:p>
            <a:r>
              <a:rPr lang="en-US" dirty="0" smtClean="0"/>
              <a:t>In order to do this, the</a:t>
            </a:r>
            <a:r>
              <a:rPr lang="en-US" b="1" dirty="0" smtClean="0"/>
              <a:t> electron configurations</a:t>
            </a:r>
            <a:r>
              <a:rPr lang="en-US" dirty="0" smtClean="0"/>
              <a:t> around the various nuclei in the compound must also be stable. </a:t>
            </a:r>
          </a:p>
          <a:p>
            <a:r>
              <a:rPr lang="en-US" dirty="0" smtClean="0"/>
              <a:t> The stability can be achieved through some degree of </a:t>
            </a:r>
            <a:r>
              <a:rPr lang="en-US" b="1" dirty="0" smtClean="0"/>
              <a:t>sharing electrons</a:t>
            </a:r>
            <a:r>
              <a:rPr lang="en-US" dirty="0" smtClean="0"/>
              <a:t> between the atoms</a:t>
            </a:r>
            <a:endParaRPr lang="en-US" dirty="0"/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4724400"/>
            <a:ext cx="19050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of Bonding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If the atoms in a compound share their electrons reasonably equally, their association is termed a </a:t>
            </a:r>
            <a:r>
              <a:rPr lang="en-US" b="1" dirty="0" smtClean="0"/>
              <a:t>covalent bond</a:t>
            </a:r>
          </a:p>
          <a:p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r>
              <a:rPr lang="en-US" dirty="0" smtClean="0"/>
              <a:t>The alternative is a very </a:t>
            </a:r>
            <a:r>
              <a:rPr lang="en-US" b="1" dirty="0" smtClean="0"/>
              <a:t>unequal sharing</a:t>
            </a:r>
            <a:r>
              <a:rPr lang="en-US" dirty="0" smtClean="0"/>
              <a:t>.  This is called </a:t>
            </a:r>
            <a:r>
              <a:rPr lang="en-US" b="1" dirty="0" smtClean="0"/>
              <a:t>Ionic bonding</a:t>
            </a:r>
            <a:r>
              <a:rPr lang="en-US" dirty="0" smtClean="0"/>
              <a:t> where it seems as though one atom actually </a:t>
            </a:r>
            <a:r>
              <a:rPr lang="en-US" b="1" dirty="0" smtClean="0"/>
              <a:t>gives away its electrons</a:t>
            </a:r>
            <a:r>
              <a:rPr lang="en-US" dirty="0" smtClean="0"/>
              <a:t>  </a:t>
            </a:r>
          </a:p>
          <a:p>
            <a:r>
              <a:rPr lang="en-US" dirty="0" smtClean="0"/>
              <a:t>Neutral</a:t>
            </a:r>
            <a:r>
              <a:rPr lang="en-US" b="1" dirty="0" smtClean="0"/>
              <a:t> </a:t>
            </a:r>
            <a:r>
              <a:rPr lang="en-US" dirty="0" smtClean="0"/>
              <a:t>atoms become</a:t>
            </a:r>
            <a:r>
              <a:rPr lang="en-US" b="1" dirty="0" smtClean="0"/>
              <a:t> positive ions</a:t>
            </a:r>
            <a:r>
              <a:rPr lang="en-US" dirty="0" smtClean="0"/>
              <a:t> when they lose electrons and </a:t>
            </a:r>
            <a:r>
              <a:rPr lang="en-US" b="1" dirty="0" smtClean="0"/>
              <a:t>negative ions</a:t>
            </a:r>
            <a:r>
              <a:rPr lang="en-US" dirty="0" smtClean="0"/>
              <a:t> when they gain electrons</a:t>
            </a:r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b="1" dirty="0" smtClean="0"/>
          </a:p>
        </p:txBody>
      </p:sp>
      <p:pic>
        <p:nvPicPr>
          <p:cNvPr id="4" name="Picture 5" descr="covalentbonding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2362200"/>
            <a:ext cx="6477000" cy="1201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Polar Covalent Bonding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dirty="0" smtClean="0"/>
              <a:t>In between these two extremes is what is termed </a:t>
            </a:r>
            <a:r>
              <a:rPr lang="en-US" sz="2400" b="1" dirty="0" smtClean="0"/>
              <a:t>polar covalent bonding</a:t>
            </a:r>
            <a:endParaRPr lang="en-US" sz="2400" dirty="0" smtClean="0"/>
          </a:p>
          <a:p>
            <a:r>
              <a:rPr lang="en-US" sz="2400" dirty="0" smtClean="0"/>
              <a:t> Polar covalent molecules have </a:t>
            </a:r>
            <a:r>
              <a:rPr lang="en-US" sz="2400" b="1" dirty="0" smtClean="0"/>
              <a:t>dipoles</a:t>
            </a:r>
          </a:p>
          <a:p>
            <a:r>
              <a:rPr lang="en-US" sz="2400" dirty="0" smtClean="0"/>
              <a:t>A</a:t>
            </a:r>
            <a:r>
              <a:rPr lang="en-US" sz="2400" b="1" dirty="0" smtClean="0"/>
              <a:t> dipole </a:t>
            </a:r>
            <a:r>
              <a:rPr lang="en-US" sz="2400" dirty="0" smtClean="0"/>
              <a:t>is a</a:t>
            </a:r>
            <a:r>
              <a:rPr lang="en-US" sz="2400" b="1" dirty="0" smtClean="0"/>
              <a:t> </a:t>
            </a:r>
            <a:r>
              <a:rPr lang="en-US" sz="2400" dirty="0" smtClean="0"/>
              <a:t>region with a slight positive or negative charge.  A water molecule is an example of this kind of molecule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If the electrons in a covalent bond are not shared equally by the two atoms, then this is a </a:t>
            </a:r>
            <a:r>
              <a:rPr lang="en-US" sz="2400" b="1" dirty="0" smtClean="0">
                <a:solidFill>
                  <a:srgbClr val="000000"/>
                </a:solidFill>
              </a:rPr>
              <a:t>polar covalent bond</a:t>
            </a:r>
            <a:endParaRPr lang="en-US" sz="2400" dirty="0" smtClean="0">
              <a:solidFill>
                <a:srgbClr val="000000"/>
              </a:solidFill>
            </a:endParaRPr>
          </a:p>
          <a:p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 l="9599" t="5667" r="11681" b="6494"/>
          <a:stretch>
            <a:fillRect/>
          </a:stretch>
        </p:blipFill>
        <p:spPr bwMode="auto">
          <a:xfrm>
            <a:off x="457200" y="4876800"/>
            <a:ext cx="284797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648200" y="4191000"/>
            <a:ext cx="4343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Larger atoms have a greater </a:t>
            </a:r>
            <a:r>
              <a:rPr lang="en-US" sz="2400" dirty="0" err="1" smtClean="0"/>
              <a:t>electronegativity</a:t>
            </a:r>
            <a:r>
              <a:rPr lang="en-US" sz="2400" dirty="0" smtClean="0"/>
              <a:t> than smaller atoms. </a:t>
            </a:r>
            <a:r>
              <a:rPr lang="en-US" sz="2400" b="1" dirty="0" err="1" smtClean="0"/>
              <a:t>Electronegativity</a:t>
            </a:r>
            <a:r>
              <a:rPr lang="en-US" sz="2400" dirty="0" smtClean="0"/>
              <a:t> is the ability of an atom to attract electrons.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Bonding in Water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 a water molecule, each hydrogen atom shares an </a:t>
            </a:r>
            <a:r>
              <a:rPr lang="en-US" b="1" dirty="0" smtClean="0"/>
              <a:t>electron</a:t>
            </a:r>
            <a:r>
              <a:rPr lang="en-US" dirty="0" smtClean="0"/>
              <a:t> with the oxygen atom</a:t>
            </a:r>
          </a:p>
          <a:p>
            <a:r>
              <a:rPr lang="en-US" dirty="0" smtClean="0"/>
              <a:t>The oxygen atom is much </a:t>
            </a:r>
            <a:r>
              <a:rPr lang="en-US" b="1" dirty="0" smtClean="0"/>
              <a:t>larger</a:t>
            </a:r>
            <a:r>
              <a:rPr lang="en-US" dirty="0" smtClean="0"/>
              <a:t> and tends to attract the shared electrons more (higher </a:t>
            </a:r>
            <a:r>
              <a:rPr lang="en-US" b="1" dirty="0" err="1" smtClean="0"/>
              <a:t>electronegativity</a:t>
            </a:r>
            <a:r>
              <a:rPr lang="en-US" dirty="0" smtClean="0"/>
              <a:t>).  Therefore, oxygen has a </a:t>
            </a:r>
            <a:r>
              <a:rPr lang="en-US" b="1" dirty="0" smtClean="0"/>
              <a:t>partial negative</a:t>
            </a:r>
            <a:r>
              <a:rPr lang="en-US" dirty="0" smtClean="0"/>
              <a:t> charge while the hydrogen's have a </a:t>
            </a:r>
            <a:r>
              <a:rPr lang="en-US" b="1" dirty="0" smtClean="0"/>
              <a:t>partial positive</a:t>
            </a:r>
            <a:r>
              <a:rPr lang="en-US" dirty="0" smtClean="0"/>
              <a:t> charge</a:t>
            </a:r>
            <a:endParaRPr lang="en-US" dirty="0"/>
          </a:p>
        </p:txBody>
      </p:sp>
      <p:pic>
        <p:nvPicPr>
          <p:cNvPr id="4" name="Picture 3" descr="H2O_molecule_scheme_of_dipo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3657600"/>
            <a:ext cx="3657600" cy="2830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3D_WaterHbnds_wik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1219200"/>
            <a:ext cx="4927600" cy="48906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Polarity of Water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191000" cy="5334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Because water molecules have dipoles, water molecules are loosely </a:t>
            </a:r>
            <a:r>
              <a:rPr lang="en-US" b="1" dirty="0" smtClean="0"/>
              <a:t>attracted</a:t>
            </a:r>
            <a:r>
              <a:rPr lang="en-US" dirty="0" smtClean="0"/>
              <a:t> to one another</a:t>
            </a:r>
          </a:p>
          <a:p>
            <a:r>
              <a:rPr lang="en-US" dirty="0" smtClean="0"/>
              <a:t>The negative charge on the </a:t>
            </a:r>
            <a:r>
              <a:rPr lang="en-US" b="1" dirty="0" smtClean="0"/>
              <a:t>oxygen</a:t>
            </a:r>
            <a:r>
              <a:rPr lang="en-US" dirty="0" smtClean="0"/>
              <a:t> attracts the positive charge on the </a:t>
            </a:r>
            <a:r>
              <a:rPr lang="en-US" b="1" dirty="0" smtClean="0"/>
              <a:t>hydrogen</a:t>
            </a:r>
          </a:p>
          <a:p>
            <a:r>
              <a:rPr lang="en-US" dirty="0" smtClean="0"/>
              <a:t>This produces a weak bond called a </a:t>
            </a:r>
            <a:r>
              <a:rPr lang="en-US" b="1" dirty="0" smtClean="0"/>
              <a:t>hydrogen bond</a:t>
            </a:r>
          </a:p>
          <a:p>
            <a:r>
              <a:rPr lang="en-US" b="1" dirty="0" smtClean="0"/>
              <a:t>video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tructure_of_Wat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2895600"/>
            <a:ext cx="4489055" cy="375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Polarity of Water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Each water molecule can form up to </a:t>
            </a:r>
            <a:r>
              <a:rPr lang="en-US" b="1" dirty="0" smtClean="0"/>
              <a:t>4</a:t>
            </a:r>
            <a:r>
              <a:rPr lang="en-US" dirty="0" smtClean="0"/>
              <a:t> hydrogen bonds at a time with its neighbors</a:t>
            </a:r>
          </a:p>
          <a:p>
            <a:r>
              <a:rPr lang="en-US" dirty="0" smtClean="0"/>
              <a:t>Although the hydrogen bond is </a:t>
            </a:r>
            <a:r>
              <a:rPr lang="en-US" b="1" dirty="0" smtClean="0"/>
              <a:t>weak</a:t>
            </a:r>
            <a:r>
              <a:rPr lang="en-US" dirty="0" smtClean="0"/>
              <a:t>, the vast number of these bonds gives water it’s unique properties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2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413</TotalTime>
  <Words>998</Words>
  <Application>Microsoft Office PowerPoint</Application>
  <PresentationFormat>On-screen Show (4:3)</PresentationFormat>
  <Paragraphs>88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Origin</vt:lpstr>
      <vt:lpstr>Cell Biology: Cell Compounds and Biological Molecules</vt:lpstr>
      <vt:lpstr>Today’s Objectives</vt:lpstr>
      <vt:lpstr>Chemistry of Water</vt:lpstr>
      <vt:lpstr>Cell Compounds</vt:lpstr>
      <vt:lpstr>Review of Bonding</vt:lpstr>
      <vt:lpstr>Polar Covalent Bonding</vt:lpstr>
      <vt:lpstr>Bonding in Water</vt:lpstr>
      <vt:lpstr>Polarity of Water</vt:lpstr>
      <vt:lpstr>Polarity of Water</vt:lpstr>
      <vt:lpstr>Water is a solvent</vt:lpstr>
      <vt:lpstr>Water is a solvent</vt:lpstr>
      <vt:lpstr>Water regulates temperature</vt:lpstr>
      <vt:lpstr>Water regulates temperature</vt:lpstr>
      <vt:lpstr>Ice is less dense than liquid water</vt:lpstr>
      <vt:lpstr>Water is transparent</vt:lpstr>
      <vt:lpstr>Water is cohesive and adhesive</vt:lpstr>
      <vt:lpstr>Water has a high surface tension</vt:lpstr>
      <vt:lpstr>Homework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Cell Biology: Cell Compounds and Biological Molecules</dc:title>
  <dc:creator>T-rev</dc:creator>
  <cp:lastModifiedBy>User</cp:lastModifiedBy>
  <cp:revision>35</cp:revision>
  <dcterms:created xsi:type="dcterms:W3CDTF">2012-09-11T00:48:51Z</dcterms:created>
  <dcterms:modified xsi:type="dcterms:W3CDTF">2012-09-12T01:28:53Z</dcterms:modified>
</cp:coreProperties>
</file>